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6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57CAB-5B56-3882-8B88-DD9823E115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638582-05E2-C899-A0A8-9A2BC54EF3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C91E1C-614B-5753-8D81-E476CE8CB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E6755-CCE9-45A9-BC35-2A3AA7578AE5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82F995-08B2-9425-1491-CDB7F22E8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B30039-C9D6-B68C-EEC5-981E7A34B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A1EA2-0CC5-4074-84E8-E7F369954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296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E6AA3-1A21-0C9D-C34B-9EC81E48E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4D7B5B-DB79-A48E-1025-BA73DB6DB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7725F1-B244-6B1C-1702-15320E277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E6755-CCE9-45A9-BC35-2A3AA7578AE5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486968-0F72-B888-EB79-6BE9C41AF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DB0D3-8FD6-391E-8C74-4FAB7AF63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A1EA2-0CC5-4074-84E8-E7F369954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369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54008B-4F27-CB8A-6037-782B0FEC23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9793F0-2854-5328-F3DB-3AA481EA8F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CF8CAF-A87D-D414-8A72-0CF816546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E6755-CCE9-45A9-BC35-2A3AA7578AE5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C08994-37DC-C56C-D3CE-2C476CB34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267D06-8264-496B-236B-BEB4541D1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A1EA2-0CC5-4074-84E8-E7F369954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10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37F62-FC43-8896-3264-74A1EA233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5519D-D902-C92F-51E9-7713B29292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B8B357-3D47-6E3B-D8A5-E2855C3CB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E6755-CCE9-45A9-BC35-2A3AA7578AE5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EB7268-9B45-DF7A-0C0F-1D96BC236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4D9059-53C6-032D-E352-A7C6D4BC4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A1EA2-0CC5-4074-84E8-E7F369954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486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FE3FE-F5E0-C3B8-312B-4143B1CF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A484E2-25FE-3D39-DF17-972C7B943F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1E6E3D-C598-9F98-E10D-1B55450AA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E6755-CCE9-45A9-BC35-2A3AA7578AE5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40C431-1F55-A14E-6A7D-FEEADCE5F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3E4143-42EE-B3B3-7645-E4D313391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A1EA2-0CC5-4074-84E8-E7F369954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426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7D2E6-D55C-3B5D-31C5-634FF4554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2C111-C707-572C-6C08-B440E08066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A99F9B-E716-515A-36F7-8205F63C82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F2ABE1-2E88-0470-6D0D-EDCF2DFA9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E6755-CCE9-45A9-BC35-2A3AA7578AE5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80C22D-C0BF-2CFA-3766-98CA5D966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EDB750-6932-FD18-8141-153687EFD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A1EA2-0CC5-4074-84E8-E7F369954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70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6CA77-B5B0-1F9F-AF21-FD9A10DB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A88F02-CF28-C7FD-8E72-C1DD6F6562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B9F9A2-DA16-8959-F750-7A519D143D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57815D-AE42-4B43-215E-F439D71639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B054A0-4873-A51C-4E0D-0EC2C08A5A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8CD4DD-6557-B979-CCE0-5B4D6DF13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E6755-CCE9-45A9-BC35-2A3AA7578AE5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8F5403-A157-15FF-27FB-288210412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35333D-B4B3-8765-0363-BA11548F6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A1EA2-0CC5-4074-84E8-E7F369954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18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D3D35-D913-FF4F-B71D-0966E8FB9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688A62-D134-C764-8CDF-3C62D1757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E6755-CCE9-45A9-BC35-2A3AA7578AE5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ED8FBE-5704-477D-76CC-841DB79B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B97E2D-C13B-D025-9F84-53E56AD0D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A1EA2-0CC5-4074-84E8-E7F369954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408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4623DC-3B0D-61A0-DBD1-3FADC23CC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E6755-CCE9-45A9-BC35-2A3AA7578AE5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0581BE-8E6E-A288-A845-238303CB6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B3E41A-D66A-1944-8D1B-C9AF75F01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A1EA2-0CC5-4074-84E8-E7F369954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723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03463-E421-904A-18C1-26C459D18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CE8BE-E51D-7614-A9FD-C0BFFE54A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B3BECA-F19A-CED4-7C0A-93A88B2DF7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E4B69F-0ACB-7B73-5C59-160974957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E6755-CCE9-45A9-BC35-2A3AA7578AE5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06B3C0-F0A6-F3F4-5217-B709E7508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80ABF5-6BF9-2750-56D7-728928731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A1EA2-0CC5-4074-84E8-E7F369954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110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A2CE5-9973-1EAD-1228-1D301CE08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FF4483-B647-FFF0-7AF0-C798E1B5DD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DFB309-80D4-DB39-162A-AF4DD3A10D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805D37-EFF4-937B-20CC-F8631EAB3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E6755-CCE9-45A9-BC35-2A3AA7578AE5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F6ED0E-7D23-EB7C-6E58-C312C639C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F85230-92CE-C151-90C3-7A8E14E3B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A1EA2-0CC5-4074-84E8-E7F369954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965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59AA92-9AB3-F95A-6943-51DB41EFC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0035D5-BBC6-1757-088B-1F6DFCB091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D43BA4-55D0-F37C-01B7-EB9D20940B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E6755-CCE9-45A9-BC35-2A3AA7578AE5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6F7404-208A-D932-2371-908085F38F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AF75A3-BADC-A6BA-F6D2-BF5AB4EE31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A1EA2-0CC5-4074-84E8-E7F369954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802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2C46B-2D73-0F05-33E0-AE6C1C5F94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Role of International Standards in Risk Management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4340C4-1865-222A-EF74-8E5A9FCAE5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60202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F21FD-0DA8-555B-104C-F1C01954B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35795"/>
            <a:ext cx="10515600" cy="692966"/>
          </a:xfrm>
        </p:spPr>
        <p:txBody>
          <a:bodyPr>
            <a:normAutofit fontScale="90000"/>
          </a:bodyPr>
          <a:lstStyle/>
          <a:p>
            <a:r>
              <a:rPr lang="en-US" sz="2800" dirty="0"/>
              <a:t>ISO 14971:2019 + A11 2021</a:t>
            </a:r>
            <a:br>
              <a:rPr lang="en-US" sz="2800" dirty="0"/>
            </a:br>
            <a:r>
              <a:rPr lang="en-US" sz="2800" dirty="0"/>
              <a:t>Medical devices – Application of risk management to medical devices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E3A7C1-FD48-C167-E324-4A507018A9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17024"/>
            <a:ext cx="10515600" cy="1622969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25212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Section 6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solidFill>
                <a:srgbClr val="252122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252122"/>
                </a:solidFill>
                <a:latin typeface="Times New Roman" panose="02020603050405020304" pitchFamily="18" charset="0"/>
              </a:rPr>
              <a:t>“. . . the </a:t>
            </a:r>
            <a:r>
              <a:rPr lang="en-US" sz="1800" i="1" dirty="0">
                <a:solidFill>
                  <a:srgbClr val="252122"/>
                </a:solidFill>
                <a:latin typeface="Times New Roman" panose="02020603050405020304" pitchFamily="18" charset="0"/>
              </a:rPr>
              <a:t>manufacturer</a:t>
            </a:r>
            <a:r>
              <a:rPr lang="en-US" sz="1800" dirty="0">
                <a:solidFill>
                  <a:srgbClr val="252122"/>
                </a:solidFill>
                <a:latin typeface="Times New Roman" panose="02020603050405020304" pitchFamily="18" charset="0"/>
              </a:rPr>
              <a:t> shall evaluate the estimated </a:t>
            </a:r>
            <a:r>
              <a:rPr lang="en-US" sz="1800" i="1" dirty="0">
                <a:solidFill>
                  <a:srgbClr val="252122"/>
                </a:solidFill>
                <a:latin typeface="Times New Roman" panose="02020603050405020304" pitchFamily="18" charset="0"/>
              </a:rPr>
              <a:t>risks</a:t>
            </a:r>
            <a:r>
              <a:rPr lang="en-US" sz="1800" dirty="0">
                <a:solidFill>
                  <a:srgbClr val="252122"/>
                </a:solidFill>
                <a:latin typeface="Times New Roman" panose="02020603050405020304" pitchFamily="18" charset="0"/>
              </a:rPr>
              <a:t> and determine if the </a:t>
            </a:r>
            <a:r>
              <a:rPr lang="en-US" sz="1800" i="1" dirty="0">
                <a:solidFill>
                  <a:srgbClr val="252122"/>
                </a:solidFill>
                <a:latin typeface="Times New Roman" panose="02020603050405020304" pitchFamily="18" charset="0"/>
              </a:rPr>
              <a:t>risk</a:t>
            </a:r>
            <a:r>
              <a:rPr lang="en-US" sz="1800" dirty="0">
                <a:solidFill>
                  <a:srgbClr val="252122"/>
                </a:solidFill>
                <a:latin typeface="Times New Roman" panose="02020603050405020304" pitchFamily="18" charset="0"/>
              </a:rPr>
              <a:t> is acceptable or not . . .  </a:t>
            </a:r>
            <a:r>
              <a:rPr lang="en-US" sz="1800" u="sng" dirty="0">
                <a:solidFill>
                  <a:srgbClr val="252122"/>
                </a:solidFill>
                <a:latin typeface="Times New Roman" panose="02020603050405020304" pitchFamily="18" charset="0"/>
              </a:rPr>
              <a:t>If the </a:t>
            </a:r>
            <a:r>
              <a:rPr lang="en-US" sz="1800" i="1" u="sng" dirty="0">
                <a:solidFill>
                  <a:srgbClr val="252122"/>
                </a:solidFill>
                <a:latin typeface="Times New Roman" panose="02020603050405020304" pitchFamily="18" charset="0"/>
              </a:rPr>
              <a:t>risk</a:t>
            </a:r>
            <a:r>
              <a:rPr lang="en-US" sz="1800" u="sng" dirty="0">
                <a:solidFill>
                  <a:srgbClr val="252122"/>
                </a:solidFill>
                <a:latin typeface="Times New Roman" panose="02020603050405020304" pitchFamily="18" charset="0"/>
              </a:rPr>
              <a:t> is acceptable, it is not required to [mitigate this risk further with risk controls]</a:t>
            </a:r>
            <a:r>
              <a:rPr lang="en-US" sz="1800" dirty="0">
                <a:solidFill>
                  <a:srgbClr val="252122"/>
                </a:solidFill>
                <a:latin typeface="Times New Roman" panose="02020603050405020304" pitchFamily="18" charset="0"/>
              </a:rPr>
              <a:t> and the estimated </a:t>
            </a:r>
            <a:r>
              <a:rPr lang="en-US" sz="1800" i="1" dirty="0">
                <a:solidFill>
                  <a:srgbClr val="252122"/>
                </a:solidFill>
                <a:latin typeface="Times New Roman" panose="02020603050405020304" pitchFamily="18" charset="0"/>
              </a:rPr>
              <a:t>risk </a:t>
            </a:r>
            <a:r>
              <a:rPr lang="en-US" sz="1800" dirty="0">
                <a:solidFill>
                  <a:srgbClr val="252122"/>
                </a:solidFill>
                <a:latin typeface="Times New Roman" panose="02020603050405020304" pitchFamily="18" charset="0"/>
              </a:rPr>
              <a:t>shall be treated as </a:t>
            </a:r>
            <a:r>
              <a:rPr lang="en-US" sz="1800" i="1" dirty="0">
                <a:solidFill>
                  <a:srgbClr val="252122"/>
                </a:solidFill>
                <a:latin typeface="Times New Roman" panose="02020603050405020304" pitchFamily="18" charset="0"/>
              </a:rPr>
              <a:t>residual risk</a:t>
            </a:r>
            <a:r>
              <a:rPr lang="en-US" sz="1800" dirty="0">
                <a:solidFill>
                  <a:srgbClr val="252122"/>
                </a:solidFill>
                <a:latin typeface="Times New Roman" panose="02020603050405020304" pitchFamily="18" charset="0"/>
              </a:rPr>
              <a:t>.” </a:t>
            </a:r>
            <a:endParaRPr lang="en-US" sz="18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AD8500A-3D9E-296B-2EDB-2E799699710B}"/>
              </a:ext>
            </a:extLst>
          </p:cNvPr>
          <p:cNvSpPr txBox="1">
            <a:spLocks/>
          </p:cNvSpPr>
          <p:nvPr/>
        </p:nvSpPr>
        <p:spPr>
          <a:xfrm>
            <a:off x="859462" y="839842"/>
            <a:ext cx="10515600" cy="6929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TR 24971:2020</a:t>
            </a:r>
            <a:br>
              <a:rPr lang="en-US" sz="2800" dirty="0"/>
            </a:br>
            <a:r>
              <a:rPr lang="en-US" sz="2800" dirty="0"/>
              <a:t>Medical devices – Guidance on the Application of ISO 14971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489BA68-A98A-9760-38B5-B24D95C514BC}"/>
              </a:ext>
            </a:extLst>
          </p:cNvPr>
          <p:cNvSpPr txBox="1">
            <a:spLocks/>
          </p:cNvSpPr>
          <p:nvPr/>
        </p:nvSpPr>
        <p:spPr>
          <a:xfrm>
            <a:off x="859462" y="1621071"/>
            <a:ext cx="10515600" cy="16229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>
                <a:solidFill>
                  <a:srgbClr val="25212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Annex E, Section E.2, Subsection a)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800" dirty="0">
              <a:solidFill>
                <a:srgbClr val="252122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>
                <a:solidFill>
                  <a:srgbClr val="25212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Where an international product </a:t>
            </a:r>
            <a:r>
              <a:rPr lang="en-US" sz="1800" i="1" dirty="0">
                <a:solidFill>
                  <a:srgbClr val="25212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safety </a:t>
            </a:r>
            <a:r>
              <a:rPr lang="en-US" sz="1800" dirty="0">
                <a:solidFill>
                  <a:srgbClr val="25212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standard specifies requirements addressing particular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>
                <a:solidFill>
                  <a:srgbClr val="25212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hazards </a:t>
            </a:r>
            <a:r>
              <a:rPr lang="en-US" sz="1800" dirty="0">
                <a:solidFill>
                  <a:srgbClr val="25212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or </a:t>
            </a:r>
            <a:r>
              <a:rPr lang="en-US" sz="1800" i="1" dirty="0">
                <a:solidFill>
                  <a:srgbClr val="25212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hazardous situations, </a:t>
            </a:r>
            <a:r>
              <a:rPr lang="en-US" sz="1800" dirty="0">
                <a:solidFill>
                  <a:srgbClr val="25212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together with specific acceptance criteria, </a:t>
            </a:r>
            <a:r>
              <a:rPr lang="en-US" sz="1800" u="sng" dirty="0">
                <a:solidFill>
                  <a:srgbClr val="25212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compliance with those requirements is presumed to establish that the </a:t>
            </a:r>
            <a:r>
              <a:rPr lang="en-US" sz="1800" i="1" u="sng" dirty="0">
                <a:solidFill>
                  <a:srgbClr val="25212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residual risks </a:t>
            </a:r>
            <a:r>
              <a:rPr lang="en-US" sz="1800" u="sng" dirty="0">
                <a:solidFill>
                  <a:srgbClr val="25212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have been reduced to acceptable levels</a:t>
            </a:r>
            <a:r>
              <a:rPr lang="en-US" sz="1800" dirty="0">
                <a:solidFill>
                  <a:srgbClr val="25212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unless there is </a:t>
            </a:r>
            <a:r>
              <a:rPr lang="en-US" sz="1800" i="1" dirty="0">
                <a:solidFill>
                  <a:srgbClr val="25212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objective evidence </a:t>
            </a:r>
            <a:r>
              <a:rPr lang="en-US" sz="1800" dirty="0">
                <a:solidFill>
                  <a:srgbClr val="25212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to the contrary.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446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153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The Role of International Standards in Risk Management</vt:lpstr>
      <vt:lpstr>ISO 14971:2019 + A11 2021 Medical devices – Application of risk management to medical devices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Role of International Standards in Risk Management</dc:title>
  <dc:creator>Matt, Richard</dc:creator>
  <cp:lastModifiedBy>Richard Matt</cp:lastModifiedBy>
  <cp:revision>6</cp:revision>
  <dcterms:created xsi:type="dcterms:W3CDTF">2023-02-15T17:04:36Z</dcterms:created>
  <dcterms:modified xsi:type="dcterms:W3CDTF">2024-02-12T22:09:26Z</dcterms:modified>
</cp:coreProperties>
</file>